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57" r:id="rId4"/>
    <p:sldId id="261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4" r:id="rId13"/>
    <p:sldId id="275" r:id="rId14"/>
    <p:sldId id="265" r:id="rId15"/>
    <p:sldId id="272" r:id="rId16"/>
    <p:sldId id="263" r:id="rId17"/>
    <p:sldId id="258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3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96" y="-1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09DEB-3CD2-4F5F-B817-6DD893CA8CE0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FAF42-154F-4B8B-A6E8-C54E9A62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98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12B44-D6DF-48D2-8ED7-027EB8D64E53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9BD59-6DC7-446D-AEB6-96FACCBF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0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59-6DC7-446D-AEB6-96FACCBF32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8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0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5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4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4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6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1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75E1-76DF-4531-A346-31C0DBD6480A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F42E-94F8-4809-B28D-1F19F11E1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894" y="541263"/>
            <a:ext cx="7772400" cy="1470025"/>
          </a:xfrm>
        </p:spPr>
        <p:txBody>
          <a:bodyPr/>
          <a:lstStyle/>
          <a:p>
            <a:r>
              <a:rPr lang="en-US" b="1" dirty="0"/>
              <a:t>How to conduct an effective </a:t>
            </a:r>
            <a:br>
              <a:rPr lang="en-US" b="1" dirty="0"/>
            </a:br>
            <a:r>
              <a:rPr lang="en-US" b="1" dirty="0"/>
              <a:t>High School night!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03" y="5739152"/>
            <a:ext cx="4233409" cy="905581"/>
          </a:xfrm>
          <a:prstGeom prst="rect">
            <a:avLst/>
          </a:prstGeom>
        </p:spPr>
      </p:pic>
      <p:sp>
        <p:nvSpPr>
          <p:cNvPr id="7" name="Subtitle 6"/>
          <p:cNvSpPr txBox="1">
            <a:spLocks noGrp="1"/>
          </p:cNvSpPr>
          <p:nvPr>
            <p:ph type="subTitle" idx="1"/>
          </p:nvPr>
        </p:nvSpPr>
        <p:spPr>
          <a:xfrm>
            <a:off x="1353670" y="4540645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Presenter: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Bob Lortz, Student Services Specialist</a:t>
            </a:r>
          </a:p>
          <a:p>
            <a:endParaRPr lang="en-US" sz="3200" b="1" dirty="0"/>
          </a:p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1771857">
            <a:off x="2708770" y="2863019"/>
            <a:ext cx="4953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rgbClr val="4535DD"/>
                </a:solidFill>
              </a:rPr>
              <a:t>Tips for success</a:t>
            </a:r>
            <a:endParaRPr lang="en-US" sz="4800" dirty="0">
              <a:solidFill>
                <a:srgbClr val="4535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allAtOnce"/>
      <p:bldP spid="8" grpId="2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Marketing Your Event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6366" y="1657924"/>
            <a:ext cx="87023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Distribute flyers/email to community, non-profit, foster youth, and faith-based organizations and ask them to forward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Distribute flyers/email to cultural and other community groups important to the families you serve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 with locally and state elected officials to attend and advertise workshops/scholarships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Partner with tax assistance programs to promote workshops and offer tax assistance at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Ask churches to include in church bulletin and pulpit announcements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Distribute flyers to area gathering places like teen centers, after-school clubs, retail stores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148176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Outreach </a:t>
            </a:r>
            <a:r>
              <a:rPr lang="en-US" sz="2400" b="1" dirty="0"/>
              <a:t>to Community Partners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22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Marketing Your Event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6366" y="2021922"/>
            <a:ext cx="87023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Contact community based organizations such as </a:t>
            </a:r>
            <a:r>
              <a:rPr lang="en-US" sz="2400" dirty="0"/>
              <a:t>Kiwanis </a:t>
            </a:r>
            <a:r>
              <a:rPr lang="en-US" sz="2400" dirty="0" smtClean="0"/>
              <a:t>Club,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Lions Club, Ambassador's Club or other non-profit organizations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you have a local sports team they might partner for advertising</a:t>
            </a:r>
          </a:p>
          <a:p>
            <a:r>
              <a:rPr lang="en-US" sz="2400" dirty="0" smtClean="0"/>
              <a:t>     and promotional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For-profit businesses will often offer product or services in exchange for association with your community event.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334614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Develop </a:t>
            </a:r>
            <a:r>
              <a:rPr lang="en-US" sz="2400" b="1" dirty="0" smtClean="0"/>
              <a:t>Corporate Sponsors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99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Post Event </a:t>
            </a:r>
            <a:r>
              <a:rPr lang="en-US" sz="3600" b="1" dirty="0" smtClean="0"/>
              <a:t>Marketing/Support Services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1852483"/>
            <a:ext cx="8915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Always provide handouts specific to the workshop topic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Include materials/information on related topics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Prepackage handouts and supplemental materials in a folder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where possible</a:t>
            </a:r>
          </a:p>
          <a:p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Personalize the materials you hand out either in printing or by adding a label for recognition or </a:t>
            </a:r>
            <a:r>
              <a:rPr lang="en-US" sz="2400" dirty="0" smtClean="0"/>
              <a:t>follow-up. Include your </a:t>
            </a:r>
            <a:r>
              <a:rPr lang="en-US" sz="2400" dirty="0" err="1" smtClean="0"/>
              <a:t>institunal</a:t>
            </a:r>
            <a:r>
              <a:rPr lang="en-US" sz="2400" dirty="0" smtClean="0"/>
              <a:t> and personal contact information.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Preferably include a business card where possible</a:t>
            </a: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44115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Handouts/Supplemental materials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08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Post Event </a:t>
            </a:r>
            <a:r>
              <a:rPr lang="en-US" sz="3600" b="1" dirty="0" smtClean="0"/>
              <a:t>Marketing/Support Services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27126" y="2047799"/>
            <a:ext cx="8915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Simple check-off/bubble-in exit surveys can help you develop and streamline your workshop process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 on-line/e-mail exit survey can create a follow-up communication channel but can be labor intensive and produce a reduction of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 addition to data collection, exit surveys also establish/reinforce a professional relationship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521052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Event/Exit Survey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30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If your presentation includes a PowerPoint.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92072" y="1337562"/>
            <a:ext cx="844526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Confirm your presentation is consistent with available resources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Are A/V Tech services available on site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Is a laptop/computer available or do you need to provide one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Is </a:t>
            </a:r>
            <a:r>
              <a:rPr lang="en-US" sz="2400" dirty="0" smtClean="0"/>
              <a:t>an LCD Projector available </a:t>
            </a:r>
            <a:r>
              <a:rPr lang="en-US" sz="2400" dirty="0"/>
              <a:t>or do you need to provide </a:t>
            </a:r>
            <a:r>
              <a:rPr lang="en-US" sz="2400" dirty="0" smtClean="0"/>
              <a:t>one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Is a projection screen available (or large white wall)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Necessary connection/extension cords, power strips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Is a PA System, microphone available (aux. input from computer)</a:t>
            </a:r>
            <a:endParaRPr lang="en-US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63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If your presentation includes a Computer Lab.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14512" y="1337562"/>
            <a:ext cx="576439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Confirm the number of available terminals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Power/Boot-up process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Login/Password (student/generic)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Internet access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Printer Access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Auto shut-down time limit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Shut-down room closing process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Maintenance schedule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07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499362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Determine the # of volunteers needed.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4146" y="1219200"/>
            <a:ext cx="3396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Possible Volunteer Roles: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65440" y="1682296"/>
            <a:ext cx="6951262" cy="4467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Set-up helpers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Registration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Greeters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Application form assistance (FAFSA, CAL Grant, Etc.)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Scholarship Applications/Information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AB-540 assistance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Translators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Clean-up helpers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9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for attending this workshop!</a:t>
            </a:r>
            <a:endParaRPr lang="en-US" dirty="0"/>
          </a:p>
        </p:txBody>
      </p:sp>
      <p:pic>
        <p:nvPicPr>
          <p:cNvPr id="4" name="Picture 18" descr="MCj0434411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438" y="1924624"/>
            <a:ext cx="28956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62722" y="5405812"/>
            <a:ext cx="77594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/>
              <a:t>I am happy to answer any questions</a:t>
            </a:r>
          </a:p>
          <a:p>
            <a:pPr algn="ctr"/>
            <a:r>
              <a:rPr lang="en-US" sz="3800" b="1" dirty="0" smtClean="0"/>
              <a:t>you may have at this time.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9688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3136848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Contact Information: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3679126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Bob Lortz, Student Services Specialist</a:t>
            </a:r>
          </a:p>
          <a:p>
            <a:pPr algn="ctr"/>
            <a:r>
              <a:rPr lang="en-US" sz="2400" dirty="0" smtClean="0"/>
              <a:t>Napa Valley College</a:t>
            </a:r>
          </a:p>
          <a:p>
            <a:pPr algn="ctr"/>
            <a:r>
              <a:rPr lang="en-US" sz="2400" dirty="0" smtClean="0"/>
              <a:t>2277 Napa-Vallejo Highway</a:t>
            </a:r>
          </a:p>
          <a:p>
            <a:pPr algn="ctr"/>
            <a:r>
              <a:rPr lang="en-US" sz="2400" dirty="0" smtClean="0"/>
              <a:t>Napa, CA  94558</a:t>
            </a:r>
          </a:p>
          <a:p>
            <a:pPr algn="ctr"/>
            <a:r>
              <a:rPr lang="en-US" sz="2400" dirty="0" smtClean="0"/>
              <a:t>(707) 256-7304             blortz@napavalley.edu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170666"/>
            <a:ext cx="5851616" cy="115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2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30" y="490484"/>
            <a:ext cx="9106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Establish yourself as the presenter…or not?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6838" y="1191812"/>
            <a:ext cx="886441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Always remember it is the final product you deliver that counts!  </a:t>
            </a:r>
          </a:p>
          <a:p>
            <a:r>
              <a:rPr lang="en-US" sz="2400" dirty="0" smtClean="0"/>
              <a:t>If you organize your information well and present in a logical order</a:t>
            </a:r>
          </a:p>
          <a:p>
            <a:r>
              <a:rPr lang="en-US" sz="2400" dirty="0" smtClean="0"/>
              <a:t>with the right mix of data and narration you have won half the </a:t>
            </a:r>
            <a:r>
              <a:rPr lang="en-US" sz="2400" dirty="0"/>
              <a:t>battle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It is however, equally critical that you are a competent orator.</a:t>
            </a:r>
          </a:p>
          <a:p>
            <a:r>
              <a:rPr lang="en-US" sz="2400" dirty="0" smtClean="0"/>
              <a:t>As a presenter you must be able to effectively communicate.  If you</a:t>
            </a:r>
          </a:p>
          <a:p>
            <a:r>
              <a:rPr lang="en-US" sz="2400" dirty="0" smtClean="0"/>
              <a:t>are stiff, nervous and otherwise uncomfortable it may take away</a:t>
            </a:r>
          </a:p>
          <a:p>
            <a:r>
              <a:rPr lang="en-US" sz="2400" dirty="0" smtClean="0"/>
              <a:t>from the delivery of your message.  Not everyone is an effective</a:t>
            </a:r>
          </a:p>
          <a:p>
            <a:r>
              <a:rPr lang="en-US" sz="2400" dirty="0" smtClean="0"/>
              <a:t>presenter, but it is a skill that can be learned with practice.</a:t>
            </a:r>
          </a:p>
          <a:p>
            <a:endParaRPr lang="en-US" sz="2400" dirty="0"/>
          </a:p>
          <a:p>
            <a:r>
              <a:rPr lang="en-US" sz="2400" dirty="0" smtClean="0"/>
              <a:t>You will gain far more respect for being the organizer of a successful</a:t>
            </a:r>
          </a:p>
          <a:p>
            <a:r>
              <a:rPr lang="en-US" sz="2400" dirty="0" smtClean="0"/>
              <a:t>event than you will for being an incompetent presenter of a </a:t>
            </a:r>
            <a:r>
              <a:rPr lang="en-US" sz="2400" dirty="0"/>
              <a:t>mediocre</a:t>
            </a:r>
          </a:p>
          <a:p>
            <a:r>
              <a:rPr lang="en-US" sz="2400" dirty="0" smtClean="0"/>
              <a:t>workshop.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77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488256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Choose your workshop date, timing,</a:t>
            </a:r>
          </a:p>
          <a:p>
            <a:pPr algn="ctr"/>
            <a:r>
              <a:rPr lang="en-US" sz="3600" b="1" dirty="0" smtClean="0"/>
              <a:t>and type/services offered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857662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Confirm that the workshop location is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Verify that you are not (where possible) competing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against other activities scheduled at your school site,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avoid testing/finals week, sports games, holidays,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religious observances, etc.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Also, try to not compete with community events.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Always check SAT/ACT Test dates.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Similar workshops (financial aid or scholarships) recently held can attribute to a less than successful event.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378" y="525996"/>
            <a:ext cx="8960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Confirm school site and workshop location.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89764" y="1202918"/>
            <a:ext cx="687316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Facilities request/approval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Additional room(s) Alternative language/Subject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Seating layout, Tables (location)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Registration/Check-in table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Event materials table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Outreach table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Keys, room access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Know the location and confirm access to restrooms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Custodial services and/or Security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Parking (gates unlocked, ticketing, etc.)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30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Marketing Your Event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6366" y="1675680"/>
            <a:ext cx="87023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uFill>
                  <a:solidFill>
                    <a:schemeClr val="bg1"/>
                  </a:solidFill>
                </a:uFill>
                <a:latin typeface="+mj-lt"/>
              </a:rPr>
              <a:t>Printed</a:t>
            </a:r>
            <a:endParaRPr lang="en-US" sz="2400" b="1" dirty="0">
              <a:uFill>
                <a:solidFill>
                  <a:schemeClr val="bg1"/>
                </a:solidFill>
              </a:u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Flyers provided to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Posters at </a:t>
            </a:r>
            <a:r>
              <a:rPr lang="en-US" sz="2400" dirty="0" smtClean="0">
                <a:latin typeface="+mj-lt"/>
              </a:rPr>
              <a:t>Career </a:t>
            </a:r>
            <a:r>
              <a:rPr lang="en-US" sz="2400" dirty="0">
                <a:latin typeface="+mj-lt"/>
              </a:rPr>
              <a:t>Center, front office, </a:t>
            </a:r>
            <a:r>
              <a:rPr lang="en-US" sz="2400" dirty="0" smtClean="0">
                <a:latin typeface="+mj-lt"/>
              </a:rPr>
              <a:t>Library</a:t>
            </a:r>
            <a:r>
              <a:rPr lang="en-US" sz="2400" dirty="0">
                <a:latin typeface="+mj-lt"/>
              </a:rPr>
              <a:t>, cafeteria advertising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Send home letter in English, Spanish, or other primary language</a:t>
            </a:r>
          </a:p>
          <a:p>
            <a:r>
              <a:rPr lang="en-US" sz="2400" b="1" u="sng" dirty="0">
                <a:uFill>
                  <a:solidFill>
                    <a:schemeClr val="bg1"/>
                  </a:solidFill>
                </a:uFill>
                <a:latin typeface="+mj-lt"/>
              </a:rPr>
              <a:t>In-Person</a:t>
            </a:r>
            <a:endParaRPr lang="en-US" sz="2400" b="1" dirty="0">
              <a:uFill>
                <a:solidFill>
                  <a:schemeClr val="bg1"/>
                </a:solidFill>
              </a:u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Individual student recruitment by counselors and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Visit classrooms to announce upcoming </a:t>
            </a:r>
            <a:r>
              <a:rPr lang="en-US" sz="2400" dirty="0" smtClean="0">
                <a:latin typeface="+mj-lt"/>
              </a:rPr>
              <a:t>workshops/scholarships</a:t>
            </a:r>
            <a:endParaRPr lang="en-US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Involve student clubs, athletic clubs and athletic departments in promoting workshop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Encourage students to undertake workshop outreach as a service learning project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1059396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Campus Outreach Activities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03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Marketing Your Event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6366" y="1675680"/>
            <a:ext cx="87023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uFill>
                  <a:solidFill>
                    <a:schemeClr val="bg1"/>
                  </a:solidFill>
                </a:uFill>
              </a:rPr>
              <a:t>By Phone</a:t>
            </a:r>
            <a:endParaRPr lang="en-US" sz="2400" b="1" dirty="0">
              <a:uFill>
                <a:solidFill>
                  <a:schemeClr val="bg1"/>
                </a:solidFill>
              </a:u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school’s automated phone message service</a:t>
            </a:r>
          </a:p>
          <a:p>
            <a:r>
              <a:rPr lang="en-US" sz="2400" b="1" u="sng" dirty="0">
                <a:uFill>
                  <a:solidFill>
                    <a:schemeClr val="bg1"/>
                  </a:solidFill>
                </a:uFill>
              </a:rPr>
              <a:t>Electronic</a:t>
            </a:r>
            <a:endParaRPr lang="en-US" sz="2400" b="1" dirty="0">
              <a:uFill>
                <a:solidFill>
                  <a:schemeClr val="bg1"/>
                </a:solidFill>
              </a:u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Advertise on school website, Facebook page, school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e-newsletters</a:t>
            </a:r>
            <a:r>
              <a:rPr lang="en-US" sz="2400" dirty="0"/>
              <a:t>, student e-mails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Text students if cell phone numbers are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Start a Facebook event page for your workshop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Invite </a:t>
            </a:r>
            <a:r>
              <a:rPr lang="en-US" sz="2400" dirty="0"/>
              <a:t>students to become fans of the </a:t>
            </a:r>
            <a:r>
              <a:rPr lang="en-US" sz="2400" dirty="0" smtClean="0"/>
              <a:t>workshop </a:t>
            </a:r>
            <a:r>
              <a:rPr lang="en-US" sz="2400" dirty="0"/>
              <a:t>Facebook page and follow on Twitter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School or organization becomes a fan of the </a:t>
            </a:r>
            <a:r>
              <a:rPr lang="en-US" sz="2400" dirty="0" smtClean="0"/>
              <a:t>Facebook </a:t>
            </a:r>
            <a:r>
              <a:rPr lang="en-US" sz="2400" dirty="0"/>
              <a:t>page and follow on Twitter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059396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Campus Outreach </a:t>
            </a:r>
            <a:r>
              <a:rPr lang="en-US" sz="2800" b="1" dirty="0" smtClean="0"/>
              <a:t>Activities-Continued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5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Marketing Your Event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6366" y="1675680"/>
            <a:ext cx="87023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uFill>
                  <a:solidFill>
                    <a:schemeClr val="bg1"/>
                  </a:solidFill>
                </a:uFill>
              </a:rPr>
              <a:t>Announcements</a:t>
            </a:r>
            <a:endParaRPr lang="en-US" sz="2400" b="1" dirty="0">
              <a:uFill>
                <a:solidFill>
                  <a:schemeClr val="bg1"/>
                </a:solidFill>
              </a:u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in-school broadcast announcements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Announce at extracurricular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school’s marquee to announce workshops</a:t>
            </a:r>
          </a:p>
          <a:p>
            <a:r>
              <a:rPr lang="en-US" sz="2400" b="1" u="sng" dirty="0">
                <a:uFill>
                  <a:solidFill>
                    <a:schemeClr val="bg1"/>
                  </a:solidFill>
                </a:uFill>
              </a:rPr>
              <a:t>Media</a:t>
            </a:r>
            <a:endParaRPr lang="en-US" sz="2400" b="1" dirty="0">
              <a:uFill>
                <a:solidFill>
                  <a:schemeClr val="bg1"/>
                </a:solidFill>
              </a:u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 with Statewide and Regional Cash for College media efforts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Cash for College media template to send announcement to area newspapers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 with statewide/regional efforts to invite area media to broadcast from the workshop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Ask for help in media promotion from your district </a:t>
            </a:r>
            <a:r>
              <a:rPr lang="en-US" sz="2400" dirty="0" smtClean="0"/>
              <a:t>communications/Public Relations </a:t>
            </a:r>
            <a:r>
              <a:rPr lang="en-US" sz="2400" dirty="0"/>
              <a:t>office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059396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Campus Outreach </a:t>
            </a:r>
            <a:r>
              <a:rPr lang="en-US" sz="2800" b="1" dirty="0" smtClean="0"/>
              <a:t>Activities-Continued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38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Marketing Your Event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6366" y="1942020"/>
            <a:ext cx="87023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uFill>
                  <a:solidFill>
                    <a:schemeClr val="bg1"/>
                  </a:solidFill>
                </a:uFill>
              </a:rPr>
              <a:t>School Staff</a:t>
            </a:r>
            <a:endParaRPr lang="en-US" sz="2400" b="1" dirty="0">
              <a:uFill>
                <a:solidFill>
                  <a:schemeClr val="bg1"/>
                </a:solidFill>
              </a:u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Ask staff to make announcements in their classroom, offer credit for attendance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 with athletic departments to coordinate practices around workshop 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Ask career academy or small learning communities to promote among their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Invite school district staff to attend and volunteer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Attend district school board meeting and invite board to promote, attend and volunteer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059396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Campus Outreach </a:t>
            </a:r>
            <a:r>
              <a:rPr lang="en-US" sz="2800" b="1" dirty="0" smtClean="0"/>
              <a:t>Activities-Continued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58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65077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82" y="472728"/>
            <a:ext cx="90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Marketing Your Event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6366" y="1942020"/>
            <a:ext cx="87023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Promote </a:t>
            </a:r>
            <a:r>
              <a:rPr lang="en-US" sz="2400" dirty="0" smtClean="0"/>
              <a:t>workshops/scholarships </a:t>
            </a:r>
            <a:r>
              <a:rPr lang="en-US" sz="2400" dirty="0"/>
              <a:t>at Nov and Dec financial aid nights and other evening events prior to January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Distribute flyers to parent groups (school site council, parent teacher organization, booster clubs, English Learner, migrant education, and other school-based committees)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school’s automated phone/text/email message service to announce </a:t>
            </a:r>
            <a:r>
              <a:rPr lang="en-US" sz="2400" dirty="0" smtClean="0"/>
              <a:t>workshop</a:t>
            </a:r>
          </a:p>
          <a:p>
            <a:endParaRPr lang="en-US" sz="2400" dirty="0"/>
          </a:p>
          <a:p>
            <a:r>
              <a:rPr lang="en-US" sz="2400" b="1" u="sng" dirty="0">
                <a:uFill>
                  <a:solidFill>
                    <a:schemeClr val="bg1"/>
                  </a:solidFill>
                </a:uFill>
              </a:rPr>
              <a:t>Other Parent Outreach</a:t>
            </a:r>
            <a:endParaRPr lang="en-US" sz="2400" b="1" dirty="0">
              <a:uFill>
                <a:solidFill>
                  <a:schemeClr val="bg1"/>
                </a:solidFill>
              </a:u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Present to PTA, PTSA, PTSO groups to promote </a:t>
            </a:r>
            <a:r>
              <a:rPr lang="en-US" sz="2400" dirty="0" smtClean="0"/>
              <a:t>attendance </a:t>
            </a:r>
            <a:r>
              <a:rPr lang="en-US" sz="2400" dirty="0"/>
              <a:t>at </a:t>
            </a:r>
            <a:r>
              <a:rPr lang="en-US" sz="2400" dirty="0" smtClean="0"/>
              <a:t>workshops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359774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Outreach </a:t>
            </a:r>
            <a:r>
              <a:rPr lang="en-US" sz="2400" b="1" dirty="0"/>
              <a:t>to Parents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34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1107</Words>
  <Application>Microsoft Office PowerPoint</Application>
  <PresentationFormat>On-screen Show (4:3)</PresentationFormat>
  <Paragraphs>169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How to conduct an effective  High School night!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attending this workshop!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User_Account</dc:creator>
  <cp:lastModifiedBy>Bob Lortz</cp:lastModifiedBy>
  <cp:revision>47</cp:revision>
  <dcterms:created xsi:type="dcterms:W3CDTF">2013-11-12T19:58:27Z</dcterms:created>
  <dcterms:modified xsi:type="dcterms:W3CDTF">2013-12-11T23:10:13Z</dcterms:modified>
</cp:coreProperties>
</file>